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sldIdLst>
    <p:sldId id="256" r:id="rId2"/>
    <p:sldId id="278" r:id="rId3"/>
    <p:sldId id="281" r:id="rId4"/>
    <p:sldId id="268" r:id="rId5"/>
    <p:sldId id="269" r:id="rId6"/>
    <p:sldId id="260" r:id="rId7"/>
    <p:sldId id="262" r:id="rId8"/>
    <p:sldId id="276" r:id="rId9"/>
    <p:sldId id="277" r:id="rId10"/>
    <p:sldId id="264" r:id="rId11"/>
    <p:sldId id="271" r:id="rId12"/>
    <p:sldId id="272" r:id="rId13"/>
    <p:sldId id="273" r:id="rId14"/>
    <p:sldId id="274" r:id="rId15"/>
    <p:sldId id="275" r:id="rId16"/>
    <p:sldId id="270" r:id="rId17"/>
    <p:sldId id="283" r:id="rId18"/>
    <p:sldId id="265"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701"/>
    <a:srgbClr val="99FF33"/>
    <a:srgbClr val="FFCCFF"/>
    <a:srgbClr val="00FFFF"/>
    <a:srgbClr val="FFFF66"/>
    <a:srgbClr val="FFFF00"/>
    <a:srgbClr val="C9EB5D"/>
    <a:srgbClr val="FF9933"/>
    <a:srgbClr val="E662D3"/>
    <a:srgbClr val="6EE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4B8ED-C700-456E-B94E-518B648D1604}"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US"/>
        </a:p>
      </dgm:t>
    </dgm:pt>
    <dgm:pt modelId="{8170616E-D178-43AC-A96D-7AB56212A4E2}">
      <dgm:prSet phldrT="[Text]" custT="1"/>
      <dgm:spPr>
        <a:solidFill>
          <a:schemeClr val="accent4">
            <a:lumMod val="40000"/>
            <a:lumOff val="60000"/>
          </a:schemeClr>
        </a:solidFill>
      </dgm:spPr>
      <dgm:t>
        <a:bodyPr/>
        <a:lstStyle/>
        <a:p>
          <a:r>
            <a:rPr lang="en-US" sz="2400" b="1" baseline="0" dirty="0" smtClean="0"/>
            <a:t>As a guide to provide benchmarks for relevant Malaysian educational divisions in formulating policies to improve and enhance the quality of mathematics teachers,</a:t>
          </a:r>
          <a:endParaRPr lang="en-US" sz="2400" b="1" baseline="0" dirty="0"/>
        </a:p>
      </dgm:t>
    </dgm:pt>
    <dgm:pt modelId="{9A0BC5CD-B02C-4143-AD46-FD4385A58C8E}" type="parTrans" cxnId="{9C0DBCC7-5230-4526-AABB-7FAE1345A05A}">
      <dgm:prSet/>
      <dgm:spPr/>
      <dgm:t>
        <a:bodyPr/>
        <a:lstStyle/>
        <a:p>
          <a:endParaRPr lang="en-US"/>
        </a:p>
      </dgm:t>
    </dgm:pt>
    <dgm:pt modelId="{E4039AD0-DB12-4E8A-904A-7F238C8CC321}" type="sibTrans" cxnId="{9C0DBCC7-5230-4526-AABB-7FAE1345A05A}">
      <dgm:prSet/>
      <dgm:spPr/>
      <dgm:t>
        <a:bodyPr/>
        <a:lstStyle/>
        <a:p>
          <a:endParaRPr lang="en-US"/>
        </a:p>
      </dgm:t>
    </dgm:pt>
    <dgm:pt modelId="{BDF13D43-84EF-4CD3-BC13-9E86A97439C9}">
      <dgm:prSet phldrT="[Text]"/>
      <dgm:spPr>
        <a:solidFill>
          <a:srgbClr val="C9EB5D"/>
        </a:solidFill>
      </dgm:spPr>
      <dgm:t>
        <a:bodyPr/>
        <a:lstStyle/>
        <a:p>
          <a:r>
            <a:rPr lang="en-US" b="0" dirty="0" smtClean="0"/>
            <a:t>As a guide in structuring teacher education </a:t>
          </a:r>
          <a:r>
            <a:rPr lang="en-US" b="0" dirty="0" err="1" smtClean="0"/>
            <a:t>programmes</a:t>
          </a:r>
          <a:r>
            <a:rPr lang="en-US" b="0" dirty="0" smtClean="0"/>
            <a:t> in in-service mathematics teacher preparation</a:t>
          </a:r>
          <a:endParaRPr lang="en-US" b="0" dirty="0"/>
        </a:p>
      </dgm:t>
    </dgm:pt>
    <dgm:pt modelId="{CF79D4AF-7EC7-4F68-AFAD-BC4CA6C04740}" type="parTrans" cxnId="{C86B5CB7-CD44-4D5F-847C-54C3D0524F76}">
      <dgm:prSet/>
      <dgm:spPr/>
      <dgm:t>
        <a:bodyPr/>
        <a:lstStyle/>
        <a:p>
          <a:endParaRPr lang="en-US"/>
        </a:p>
      </dgm:t>
    </dgm:pt>
    <dgm:pt modelId="{CB6A498D-AA5E-4CC0-8C07-DD3217476957}" type="sibTrans" cxnId="{C86B5CB7-CD44-4D5F-847C-54C3D0524F76}">
      <dgm:prSet/>
      <dgm:spPr/>
      <dgm:t>
        <a:bodyPr/>
        <a:lstStyle/>
        <a:p>
          <a:endParaRPr lang="en-US"/>
        </a:p>
      </dgm:t>
    </dgm:pt>
    <dgm:pt modelId="{47B082C1-CAAC-40F1-9E83-A92A3ACC1DE1}">
      <dgm:prSet phldrT="[Text]"/>
      <dgm:spPr>
        <a:solidFill>
          <a:schemeClr val="accent5">
            <a:lumMod val="60000"/>
            <a:lumOff val="40000"/>
          </a:schemeClr>
        </a:solidFill>
      </dgm:spPr>
      <dgm:t>
        <a:bodyPr/>
        <a:lstStyle/>
        <a:p>
          <a:r>
            <a:rPr lang="en-US" dirty="0" smtClean="0"/>
            <a:t>As a guide for teacher professional development at personal level and performance evaluation at school level</a:t>
          </a:r>
          <a:endParaRPr lang="en-US" dirty="0"/>
        </a:p>
      </dgm:t>
    </dgm:pt>
    <dgm:pt modelId="{8C1D3533-3C8D-4542-B072-D4D66BC36A02}" type="parTrans" cxnId="{AF9F830A-1318-4F02-9107-8933BEA42A84}">
      <dgm:prSet/>
      <dgm:spPr/>
      <dgm:t>
        <a:bodyPr/>
        <a:lstStyle/>
        <a:p>
          <a:endParaRPr lang="en-US"/>
        </a:p>
      </dgm:t>
    </dgm:pt>
    <dgm:pt modelId="{A9B7AC4B-91F4-4437-88DE-20BD85108322}" type="sibTrans" cxnId="{AF9F830A-1318-4F02-9107-8933BEA42A84}">
      <dgm:prSet/>
      <dgm:spPr/>
      <dgm:t>
        <a:bodyPr/>
        <a:lstStyle/>
        <a:p>
          <a:endParaRPr lang="en-US"/>
        </a:p>
      </dgm:t>
    </dgm:pt>
    <dgm:pt modelId="{FCACEDF5-59B0-4A9F-A32F-EF65E462214F}" type="pres">
      <dgm:prSet presAssocID="{8B24B8ED-C700-456E-B94E-518B648D1604}" presName="Name0" presStyleCnt="0">
        <dgm:presLayoutVars>
          <dgm:chMax val="7"/>
          <dgm:chPref val="7"/>
          <dgm:dir/>
        </dgm:presLayoutVars>
      </dgm:prSet>
      <dgm:spPr/>
      <dgm:t>
        <a:bodyPr/>
        <a:lstStyle/>
        <a:p>
          <a:endParaRPr lang="en-US"/>
        </a:p>
      </dgm:t>
    </dgm:pt>
    <dgm:pt modelId="{FBEE2E22-AB16-4468-A0F7-88DADA491C10}" type="pres">
      <dgm:prSet presAssocID="{8B24B8ED-C700-456E-B94E-518B648D1604}" presName="Name1" presStyleCnt="0"/>
      <dgm:spPr/>
    </dgm:pt>
    <dgm:pt modelId="{BA746A20-C1CE-48D1-AF42-1BCD7C2A9B65}" type="pres">
      <dgm:prSet presAssocID="{8B24B8ED-C700-456E-B94E-518B648D1604}" presName="cycle" presStyleCnt="0"/>
      <dgm:spPr/>
    </dgm:pt>
    <dgm:pt modelId="{647C736E-7DC7-4EBA-8532-4E6DC9E9A78A}" type="pres">
      <dgm:prSet presAssocID="{8B24B8ED-C700-456E-B94E-518B648D1604}" presName="srcNode" presStyleLbl="node1" presStyleIdx="0" presStyleCnt="3"/>
      <dgm:spPr/>
    </dgm:pt>
    <dgm:pt modelId="{1891CC8E-4B0D-4264-8281-ED0078501BC0}" type="pres">
      <dgm:prSet presAssocID="{8B24B8ED-C700-456E-B94E-518B648D1604}" presName="conn" presStyleLbl="parChTrans1D2" presStyleIdx="0" presStyleCnt="1"/>
      <dgm:spPr/>
      <dgm:t>
        <a:bodyPr/>
        <a:lstStyle/>
        <a:p>
          <a:endParaRPr lang="en-US"/>
        </a:p>
      </dgm:t>
    </dgm:pt>
    <dgm:pt modelId="{3C88F6C6-F804-46A6-92A7-14825C40F609}" type="pres">
      <dgm:prSet presAssocID="{8B24B8ED-C700-456E-B94E-518B648D1604}" presName="extraNode" presStyleLbl="node1" presStyleIdx="0" presStyleCnt="3"/>
      <dgm:spPr/>
    </dgm:pt>
    <dgm:pt modelId="{3A7B7B52-34CD-47C1-88AB-A39A63729B19}" type="pres">
      <dgm:prSet presAssocID="{8B24B8ED-C700-456E-B94E-518B648D1604}" presName="dstNode" presStyleLbl="node1" presStyleIdx="0" presStyleCnt="3"/>
      <dgm:spPr/>
    </dgm:pt>
    <dgm:pt modelId="{8966C473-7A0A-4A48-A0E3-253C92AC13B1}" type="pres">
      <dgm:prSet presAssocID="{8170616E-D178-43AC-A96D-7AB56212A4E2}" presName="text_1" presStyleLbl="node1" presStyleIdx="0" presStyleCnt="3" custScaleY="142565">
        <dgm:presLayoutVars>
          <dgm:bulletEnabled val="1"/>
        </dgm:presLayoutVars>
      </dgm:prSet>
      <dgm:spPr/>
      <dgm:t>
        <a:bodyPr/>
        <a:lstStyle/>
        <a:p>
          <a:endParaRPr lang="en-US"/>
        </a:p>
      </dgm:t>
    </dgm:pt>
    <dgm:pt modelId="{281639CE-929E-4F15-9B98-7A7AF521B287}" type="pres">
      <dgm:prSet presAssocID="{8170616E-D178-43AC-A96D-7AB56212A4E2}" presName="accent_1" presStyleCnt="0"/>
      <dgm:spPr/>
    </dgm:pt>
    <dgm:pt modelId="{A4519C01-527F-4755-9E0A-64EBDEF5BDA0}" type="pres">
      <dgm:prSet presAssocID="{8170616E-D178-43AC-A96D-7AB56212A4E2}" presName="accentRepeatNode" presStyleLbl="solidFgAcc1" presStyleIdx="0" presStyleCnt="3"/>
      <dgm:spPr/>
    </dgm:pt>
    <dgm:pt modelId="{33246D42-E1BD-4EA4-A684-BFCEA554B869}" type="pres">
      <dgm:prSet presAssocID="{BDF13D43-84EF-4CD3-BC13-9E86A97439C9}" presName="text_2" presStyleLbl="node1" presStyleIdx="1" presStyleCnt="3">
        <dgm:presLayoutVars>
          <dgm:bulletEnabled val="1"/>
        </dgm:presLayoutVars>
      </dgm:prSet>
      <dgm:spPr/>
      <dgm:t>
        <a:bodyPr/>
        <a:lstStyle/>
        <a:p>
          <a:endParaRPr lang="en-US"/>
        </a:p>
      </dgm:t>
    </dgm:pt>
    <dgm:pt modelId="{79B5457B-4850-4E95-913B-FFD687D38F45}" type="pres">
      <dgm:prSet presAssocID="{BDF13D43-84EF-4CD3-BC13-9E86A97439C9}" presName="accent_2" presStyleCnt="0"/>
      <dgm:spPr/>
    </dgm:pt>
    <dgm:pt modelId="{2B68C7B1-7F18-4824-AFCB-3B74DB1F773F}" type="pres">
      <dgm:prSet presAssocID="{BDF13D43-84EF-4CD3-BC13-9E86A97439C9}" presName="accentRepeatNode" presStyleLbl="solidFgAcc1" presStyleIdx="1" presStyleCnt="3"/>
      <dgm:spPr/>
    </dgm:pt>
    <dgm:pt modelId="{B15609F0-A329-4893-B2CA-723874231920}" type="pres">
      <dgm:prSet presAssocID="{47B082C1-CAAC-40F1-9E83-A92A3ACC1DE1}" presName="text_3" presStyleLbl="node1" presStyleIdx="2" presStyleCnt="3">
        <dgm:presLayoutVars>
          <dgm:bulletEnabled val="1"/>
        </dgm:presLayoutVars>
      </dgm:prSet>
      <dgm:spPr/>
      <dgm:t>
        <a:bodyPr/>
        <a:lstStyle/>
        <a:p>
          <a:endParaRPr lang="en-US"/>
        </a:p>
      </dgm:t>
    </dgm:pt>
    <dgm:pt modelId="{A193D257-CA1B-4B6A-BD4C-76BA5E326BAF}" type="pres">
      <dgm:prSet presAssocID="{47B082C1-CAAC-40F1-9E83-A92A3ACC1DE1}" presName="accent_3" presStyleCnt="0"/>
      <dgm:spPr/>
    </dgm:pt>
    <dgm:pt modelId="{6FEC56E1-EBEF-44E4-B20E-8B9ADD3E5AD8}" type="pres">
      <dgm:prSet presAssocID="{47B082C1-CAAC-40F1-9E83-A92A3ACC1DE1}" presName="accentRepeatNode" presStyleLbl="solidFgAcc1" presStyleIdx="2" presStyleCnt="3"/>
      <dgm:spPr/>
    </dgm:pt>
  </dgm:ptLst>
  <dgm:cxnLst>
    <dgm:cxn modelId="{3DA94D35-B3ED-4F55-9E17-CB20A62E0BB4}" type="presOf" srcId="{8170616E-D178-43AC-A96D-7AB56212A4E2}" destId="{8966C473-7A0A-4A48-A0E3-253C92AC13B1}" srcOrd="0" destOrd="0" presId="urn:microsoft.com/office/officeart/2008/layout/VerticalCurvedList"/>
    <dgm:cxn modelId="{9C0DBCC7-5230-4526-AABB-7FAE1345A05A}" srcId="{8B24B8ED-C700-456E-B94E-518B648D1604}" destId="{8170616E-D178-43AC-A96D-7AB56212A4E2}" srcOrd="0" destOrd="0" parTransId="{9A0BC5CD-B02C-4143-AD46-FD4385A58C8E}" sibTransId="{E4039AD0-DB12-4E8A-904A-7F238C8CC321}"/>
    <dgm:cxn modelId="{47332717-8F54-47B0-BF5E-7FA823FD5DC3}" type="presOf" srcId="{47B082C1-CAAC-40F1-9E83-A92A3ACC1DE1}" destId="{B15609F0-A329-4893-B2CA-723874231920}" srcOrd="0" destOrd="0" presId="urn:microsoft.com/office/officeart/2008/layout/VerticalCurvedList"/>
    <dgm:cxn modelId="{E6296DBB-13CB-4D5C-B1E3-BA2574EC7FB0}" type="presOf" srcId="{E4039AD0-DB12-4E8A-904A-7F238C8CC321}" destId="{1891CC8E-4B0D-4264-8281-ED0078501BC0}" srcOrd="0" destOrd="0" presId="urn:microsoft.com/office/officeart/2008/layout/VerticalCurvedList"/>
    <dgm:cxn modelId="{AF9F830A-1318-4F02-9107-8933BEA42A84}" srcId="{8B24B8ED-C700-456E-B94E-518B648D1604}" destId="{47B082C1-CAAC-40F1-9E83-A92A3ACC1DE1}" srcOrd="2" destOrd="0" parTransId="{8C1D3533-3C8D-4542-B072-D4D66BC36A02}" sibTransId="{A9B7AC4B-91F4-4437-88DE-20BD85108322}"/>
    <dgm:cxn modelId="{E3071E74-FC45-40FE-B0F7-A2FE5DD8D838}" type="presOf" srcId="{BDF13D43-84EF-4CD3-BC13-9E86A97439C9}" destId="{33246D42-E1BD-4EA4-A684-BFCEA554B869}" srcOrd="0" destOrd="0" presId="urn:microsoft.com/office/officeart/2008/layout/VerticalCurvedList"/>
    <dgm:cxn modelId="{C86B5CB7-CD44-4D5F-847C-54C3D0524F76}" srcId="{8B24B8ED-C700-456E-B94E-518B648D1604}" destId="{BDF13D43-84EF-4CD3-BC13-9E86A97439C9}" srcOrd="1" destOrd="0" parTransId="{CF79D4AF-7EC7-4F68-AFAD-BC4CA6C04740}" sibTransId="{CB6A498D-AA5E-4CC0-8C07-DD3217476957}"/>
    <dgm:cxn modelId="{1B8FC9FD-758E-4574-BB53-17EC705057CF}" type="presOf" srcId="{8B24B8ED-C700-456E-B94E-518B648D1604}" destId="{FCACEDF5-59B0-4A9F-A32F-EF65E462214F}" srcOrd="0" destOrd="0" presId="urn:microsoft.com/office/officeart/2008/layout/VerticalCurvedList"/>
    <dgm:cxn modelId="{B5057BCB-495F-49AE-92B1-49214690A827}" type="presParOf" srcId="{FCACEDF5-59B0-4A9F-A32F-EF65E462214F}" destId="{FBEE2E22-AB16-4468-A0F7-88DADA491C10}" srcOrd="0" destOrd="0" presId="urn:microsoft.com/office/officeart/2008/layout/VerticalCurvedList"/>
    <dgm:cxn modelId="{7F0CCFC5-B800-4A67-9141-0B186FC9F139}" type="presParOf" srcId="{FBEE2E22-AB16-4468-A0F7-88DADA491C10}" destId="{BA746A20-C1CE-48D1-AF42-1BCD7C2A9B65}" srcOrd="0" destOrd="0" presId="urn:microsoft.com/office/officeart/2008/layout/VerticalCurvedList"/>
    <dgm:cxn modelId="{E217ED5D-5A45-4DF5-9DE2-826DAD5D6DC3}" type="presParOf" srcId="{BA746A20-C1CE-48D1-AF42-1BCD7C2A9B65}" destId="{647C736E-7DC7-4EBA-8532-4E6DC9E9A78A}" srcOrd="0" destOrd="0" presId="urn:microsoft.com/office/officeart/2008/layout/VerticalCurvedList"/>
    <dgm:cxn modelId="{19E4C47B-9475-4CA6-AFC1-84AFED568CC2}" type="presParOf" srcId="{BA746A20-C1CE-48D1-AF42-1BCD7C2A9B65}" destId="{1891CC8E-4B0D-4264-8281-ED0078501BC0}" srcOrd="1" destOrd="0" presId="urn:microsoft.com/office/officeart/2008/layout/VerticalCurvedList"/>
    <dgm:cxn modelId="{EA828407-2FDF-4C16-9987-734C61D5DF8B}" type="presParOf" srcId="{BA746A20-C1CE-48D1-AF42-1BCD7C2A9B65}" destId="{3C88F6C6-F804-46A6-92A7-14825C40F609}" srcOrd="2" destOrd="0" presId="urn:microsoft.com/office/officeart/2008/layout/VerticalCurvedList"/>
    <dgm:cxn modelId="{0CD14539-1CD5-4D3E-AF2D-F0B14E8D48C8}" type="presParOf" srcId="{BA746A20-C1CE-48D1-AF42-1BCD7C2A9B65}" destId="{3A7B7B52-34CD-47C1-88AB-A39A63729B19}" srcOrd="3" destOrd="0" presId="urn:microsoft.com/office/officeart/2008/layout/VerticalCurvedList"/>
    <dgm:cxn modelId="{1939DED5-54F0-443F-B84E-55E11D672128}" type="presParOf" srcId="{FBEE2E22-AB16-4468-A0F7-88DADA491C10}" destId="{8966C473-7A0A-4A48-A0E3-253C92AC13B1}" srcOrd="1" destOrd="0" presId="urn:microsoft.com/office/officeart/2008/layout/VerticalCurvedList"/>
    <dgm:cxn modelId="{B5E6B92C-C40F-423F-A185-90F855FCF19E}" type="presParOf" srcId="{FBEE2E22-AB16-4468-A0F7-88DADA491C10}" destId="{281639CE-929E-4F15-9B98-7A7AF521B287}" srcOrd="2" destOrd="0" presId="urn:microsoft.com/office/officeart/2008/layout/VerticalCurvedList"/>
    <dgm:cxn modelId="{B0F00187-29BA-48CE-8A30-DDC84DCF244D}" type="presParOf" srcId="{281639CE-929E-4F15-9B98-7A7AF521B287}" destId="{A4519C01-527F-4755-9E0A-64EBDEF5BDA0}" srcOrd="0" destOrd="0" presId="urn:microsoft.com/office/officeart/2008/layout/VerticalCurvedList"/>
    <dgm:cxn modelId="{DBF88BA4-AC0D-4E6A-94BB-2FF331584F0C}" type="presParOf" srcId="{FBEE2E22-AB16-4468-A0F7-88DADA491C10}" destId="{33246D42-E1BD-4EA4-A684-BFCEA554B869}" srcOrd="3" destOrd="0" presId="urn:microsoft.com/office/officeart/2008/layout/VerticalCurvedList"/>
    <dgm:cxn modelId="{81ED35FC-CC30-415B-8079-F1C8ACCE4CB5}" type="presParOf" srcId="{FBEE2E22-AB16-4468-A0F7-88DADA491C10}" destId="{79B5457B-4850-4E95-913B-FFD687D38F45}" srcOrd="4" destOrd="0" presId="urn:microsoft.com/office/officeart/2008/layout/VerticalCurvedList"/>
    <dgm:cxn modelId="{D925F7E3-7EF5-4E53-B743-AD2291100244}" type="presParOf" srcId="{79B5457B-4850-4E95-913B-FFD687D38F45}" destId="{2B68C7B1-7F18-4824-AFCB-3B74DB1F773F}" srcOrd="0" destOrd="0" presId="urn:microsoft.com/office/officeart/2008/layout/VerticalCurvedList"/>
    <dgm:cxn modelId="{CC27BC36-5BE1-47D6-89C2-3BAABD0E5715}" type="presParOf" srcId="{FBEE2E22-AB16-4468-A0F7-88DADA491C10}" destId="{B15609F0-A329-4893-B2CA-723874231920}" srcOrd="5" destOrd="0" presId="urn:microsoft.com/office/officeart/2008/layout/VerticalCurvedList"/>
    <dgm:cxn modelId="{8243F043-040A-475D-AC8D-32E3E09E0FF9}" type="presParOf" srcId="{FBEE2E22-AB16-4468-A0F7-88DADA491C10}" destId="{A193D257-CA1B-4B6A-BD4C-76BA5E326BAF}" srcOrd="6" destOrd="0" presId="urn:microsoft.com/office/officeart/2008/layout/VerticalCurvedList"/>
    <dgm:cxn modelId="{9944B77B-3FD7-4DE2-96CB-869F21BF24DE}" type="presParOf" srcId="{A193D257-CA1B-4B6A-BD4C-76BA5E326BAF}" destId="{6FEC56E1-EBEF-44E4-B20E-8B9ADD3E5A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1CC8E-4B0D-4264-8281-ED0078501BC0}">
      <dsp:nvSpPr>
        <dsp:cNvPr id="0" name=""/>
        <dsp:cNvSpPr/>
      </dsp:nvSpPr>
      <dsp:spPr>
        <a:xfrm>
          <a:off x="-6603283" y="-1010223"/>
          <a:ext cx="7862448" cy="7862448"/>
        </a:xfrm>
        <a:prstGeom prst="blockArc">
          <a:avLst>
            <a:gd name="adj1" fmla="val 18900000"/>
            <a:gd name="adj2" fmla="val 2700000"/>
            <a:gd name="adj3" fmla="val 27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66C473-7A0A-4A48-A0E3-253C92AC13B1}">
      <dsp:nvSpPr>
        <dsp:cNvPr id="0" name=""/>
        <dsp:cNvSpPr/>
      </dsp:nvSpPr>
      <dsp:spPr>
        <a:xfrm>
          <a:off x="810869" y="335535"/>
          <a:ext cx="10201052" cy="1665729"/>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7418" tIns="60960" rIns="60960" bIns="60960" numCol="1" spcCol="1270" anchor="ctr" anchorCtr="0">
          <a:noAutofit/>
        </a:bodyPr>
        <a:lstStyle/>
        <a:p>
          <a:pPr lvl="0" algn="l" defTabSz="1066800">
            <a:lnSpc>
              <a:spcPct val="90000"/>
            </a:lnSpc>
            <a:spcBef>
              <a:spcPct val="0"/>
            </a:spcBef>
            <a:spcAft>
              <a:spcPct val="35000"/>
            </a:spcAft>
          </a:pPr>
          <a:r>
            <a:rPr lang="en-US" sz="2400" b="1" kern="1200" baseline="0" dirty="0" smtClean="0"/>
            <a:t>As a guide to provide benchmarks for relevant Malaysian educational divisions in formulating policies to improve and enhance the quality of mathematics teachers,</a:t>
          </a:r>
          <a:endParaRPr lang="en-US" sz="2400" b="1" kern="1200" baseline="0" dirty="0"/>
        </a:p>
      </dsp:txBody>
      <dsp:txXfrm>
        <a:off x="810869" y="335535"/>
        <a:ext cx="10201052" cy="1665729"/>
      </dsp:txXfrm>
    </dsp:sp>
    <dsp:sp modelId="{A4519C01-527F-4755-9E0A-64EBDEF5BDA0}">
      <dsp:nvSpPr>
        <dsp:cNvPr id="0" name=""/>
        <dsp:cNvSpPr/>
      </dsp:nvSpPr>
      <dsp:spPr>
        <a:xfrm>
          <a:off x="80619" y="438150"/>
          <a:ext cx="1460500" cy="1460500"/>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3246D42-E1BD-4EA4-A684-BFCEA554B869}">
      <dsp:nvSpPr>
        <dsp:cNvPr id="0" name=""/>
        <dsp:cNvSpPr/>
      </dsp:nvSpPr>
      <dsp:spPr>
        <a:xfrm>
          <a:off x="1235582" y="2336800"/>
          <a:ext cx="9776339" cy="1168400"/>
        </a:xfrm>
        <a:prstGeom prst="rect">
          <a:avLst/>
        </a:prstGeom>
        <a:solidFill>
          <a:srgbClr val="C9EB5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7418" tIns="76200" rIns="76200" bIns="76200" numCol="1" spcCol="1270" anchor="ctr" anchorCtr="0">
          <a:noAutofit/>
        </a:bodyPr>
        <a:lstStyle/>
        <a:p>
          <a:pPr lvl="0" algn="l" defTabSz="1333500">
            <a:lnSpc>
              <a:spcPct val="90000"/>
            </a:lnSpc>
            <a:spcBef>
              <a:spcPct val="0"/>
            </a:spcBef>
            <a:spcAft>
              <a:spcPct val="35000"/>
            </a:spcAft>
          </a:pPr>
          <a:r>
            <a:rPr lang="en-US" sz="3000" b="0" kern="1200" dirty="0" smtClean="0"/>
            <a:t>As a guide in structuring teacher education </a:t>
          </a:r>
          <a:r>
            <a:rPr lang="en-US" sz="3000" b="0" kern="1200" dirty="0" err="1" smtClean="0"/>
            <a:t>programmes</a:t>
          </a:r>
          <a:r>
            <a:rPr lang="en-US" sz="3000" b="0" kern="1200" dirty="0" smtClean="0"/>
            <a:t> in in-service mathematics teacher preparation</a:t>
          </a:r>
          <a:endParaRPr lang="en-US" sz="3000" b="0" kern="1200" dirty="0"/>
        </a:p>
      </dsp:txBody>
      <dsp:txXfrm>
        <a:off x="1235582" y="2336800"/>
        <a:ext cx="9776339" cy="1168400"/>
      </dsp:txXfrm>
    </dsp:sp>
    <dsp:sp modelId="{2B68C7B1-7F18-4824-AFCB-3B74DB1F773F}">
      <dsp:nvSpPr>
        <dsp:cNvPr id="0" name=""/>
        <dsp:cNvSpPr/>
      </dsp:nvSpPr>
      <dsp:spPr>
        <a:xfrm>
          <a:off x="505332" y="2190750"/>
          <a:ext cx="1460500" cy="1460500"/>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15609F0-A329-4893-B2CA-723874231920}">
      <dsp:nvSpPr>
        <dsp:cNvPr id="0" name=""/>
        <dsp:cNvSpPr/>
      </dsp:nvSpPr>
      <dsp:spPr>
        <a:xfrm>
          <a:off x="810869" y="4089400"/>
          <a:ext cx="10201052" cy="1168400"/>
        </a:xfrm>
        <a:prstGeom prst="rect">
          <a:avLst/>
        </a:prstGeom>
        <a:solidFill>
          <a:schemeClr val="accent5">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27418"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As a guide for teacher professional development at personal level and performance evaluation at school level</a:t>
          </a:r>
          <a:endParaRPr lang="en-US" sz="3000" kern="1200" dirty="0"/>
        </a:p>
      </dsp:txBody>
      <dsp:txXfrm>
        <a:off x="810869" y="4089400"/>
        <a:ext cx="10201052" cy="1168400"/>
      </dsp:txXfrm>
    </dsp:sp>
    <dsp:sp modelId="{6FEC56E1-EBEF-44E4-B20E-8B9ADD3E5AD8}">
      <dsp:nvSpPr>
        <dsp:cNvPr id="0" name=""/>
        <dsp:cNvSpPr/>
      </dsp:nvSpPr>
      <dsp:spPr>
        <a:xfrm>
          <a:off x="80619" y="3943350"/>
          <a:ext cx="1460500" cy="1460500"/>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42AE3-3130-4484-BF91-CFF330C4AC3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259568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42AE3-3130-4484-BF91-CFF330C4AC3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288598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42AE3-3130-4484-BF91-CFF330C4AC3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29530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42AE3-3130-4484-BF91-CFF330C4AC3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309882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42AE3-3130-4484-BF91-CFF330C4AC35}"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308563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42AE3-3130-4484-BF91-CFF330C4AC3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338664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42AE3-3130-4484-BF91-CFF330C4AC35}"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362086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42AE3-3130-4484-BF91-CFF330C4AC35}"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97942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42AE3-3130-4484-BF91-CFF330C4AC35}"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395395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42AE3-3130-4484-BF91-CFF330C4AC3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67218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42AE3-3130-4484-BF91-CFF330C4AC35}"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2F6C-3D36-4635-8F65-F18736CEB4B9}" type="slidenum">
              <a:rPr lang="en-US" smtClean="0"/>
              <a:t>‹#›</a:t>
            </a:fld>
            <a:endParaRPr lang="en-US"/>
          </a:p>
        </p:txBody>
      </p:sp>
    </p:spTree>
    <p:extLst>
      <p:ext uri="{BB962C8B-B14F-4D97-AF65-F5344CB8AC3E}">
        <p14:creationId xmlns:p14="http://schemas.microsoft.com/office/powerpoint/2010/main" val="173577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42AE3-3130-4484-BF91-CFF330C4AC35}" type="datetimeFigureOut">
              <a:rPr lang="en-US" smtClean="0"/>
              <a:t>2/16/2015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2F6C-3D36-4635-8F65-F18736CEB4B9}" type="slidenum">
              <a:rPr lang="en-US" smtClean="0"/>
              <a:t>‹#›</a:t>
            </a:fld>
            <a:endParaRPr lang="en-US"/>
          </a:p>
        </p:txBody>
      </p:sp>
    </p:spTree>
    <p:extLst>
      <p:ext uri="{BB962C8B-B14F-4D97-AF65-F5344CB8AC3E}">
        <p14:creationId xmlns:p14="http://schemas.microsoft.com/office/powerpoint/2010/main" val="185515891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eimee@recsam.edu.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324" y="1092780"/>
            <a:ext cx="10058400" cy="1911677"/>
          </a:xfrm>
        </p:spPr>
        <p:txBody>
          <a:bodyPr/>
          <a:lstStyle/>
          <a:p>
            <a:r>
              <a:rPr lang="en-US" sz="5400" dirty="0" smtClean="0"/>
              <a:t>Malaysian Mathematics Teacher Quality standards</a:t>
            </a:r>
            <a:endParaRPr lang="en-US" sz="5400" dirty="0"/>
          </a:p>
        </p:txBody>
      </p:sp>
      <p:sp>
        <p:nvSpPr>
          <p:cNvPr id="3" name="Subtitle 2"/>
          <p:cNvSpPr>
            <a:spLocks noGrp="1"/>
          </p:cNvSpPr>
          <p:nvPr>
            <p:ph type="subTitle" idx="1"/>
          </p:nvPr>
        </p:nvSpPr>
        <p:spPr>
          <a:xfrm>
            <a:off x="1663700" y="4241158"/>
            <a:ext cx="9070848" cy="1767755"/>
          </a:xfrm>
        </p:spPr>
        <p:txBody>
          <a:bodyPr>
            <a:normAutofit fontScale="85000" lnSpcReduction="20000"/>
          </a:bodyPr>
          <a:lstStyle/>
          <a:p>
            <a:pPr algn="r"/>
            <a:r>
              <a:rPr lang="en-US" dirty="0" smtClean="0"/>
              <a:t>Prepared by</a:t>
            </a:r>
          </a:p>
          <a:p>
            <a:pPr algn="r"/>
            <a:r>
              <a:rPr lang="en-US" dirty="0" err="1" smtClean="0"/>
              <a:t>Thien</a:t>
            </a:r>
            <a:r>
              <a:rPr lang="en-US" dirty="0" smtClean="0"/>
              <a:t> Lei </a:t>
            </a:r>
            <a:r>
              <a:rPr lang="en-US" dirty="0" err="1" smtClean="0"/>
              <a:t>Mee</a:t>
            </a:r>
            <a:r>
              <a:rPr lang="en-US" dirty="0" smtClean="0"/>
              <a:t>, Ph.D.</a:t>
            </a:r>
          </a:p>
          <a:p>
            <a:pPr algn="r"/>
            <a:r>
              <a:rPr lang="en-US" dirty="0" smtClean="0"/>
              <a:t>Research  &amp; Development Division</a:t>
            </a:r>
          </a:p>
          <a:p>
            <a:pPr algn="r"/>
            <a:r>
              <a:rPr lang="en-US" dirty="0" smtClean="0"/>
              <a:t>SEAMEO RECSAM, Penang</a:t>
            </a:r>
          </a:p>
          <a:p>
            <a:pPr algn="r"/>
            <a:r>
              <a:rPr lang="en-US" dirty="0" smtClean="0">
                <a:hlinkClick r:id="rId2"/>
              </a:rPr>
              <a:t>leimee@recsam.edu.my</a:t>
            </a:r>
            <a:r>
              <a:rPr lang="en-US" dirty="0" smtClean="0"/>
              <a:t> </a:t>
            </a:r>
            <a:endParaRPr lang="en-US" dirty="0"/>
          </a:p>
        </p:txBody>
      </p:sp>
      <p:pic>
        <p:nvPicPr>
          <p:cNvPr id="4" name="Picture 3"/>
          <p:cNvPicPr>
            <a:picLocks noChangeAspect="1"/>
          </p:cNvPicPr>
          <p:nvPr/>
        </p:nvPicPr>
        <p:blipFill>
          <a:blip r:embed="rId3"/>
          <a:stretch>
            <a:fillRect/>
          </a:stretch>
        </p:blipFill>
        <p:spPr>
          <a:xfrm>
            <a:off x="1068324" y="3701143"/>
            <a:ext cx="4869070" cy="1973147"/>
          </a:xfrm>
          <a:prstGeom prst="rect">
            <a:avLst/>
          </a:prstGeom>
        </p:spPr>
      </p:pic>
    </p:spTree>
    <p:extLst>
      <p:ext uri="{BB962C8B-B14F-4D97-AF65-F5344CB8AC3E}">
        <p14:creationId xmlns:p14="http://schemas.microsoft.com/office/powerpoint/2010/main" val="400549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59" y="393249"/>
            <a:ext cx="10515600" cy="1325563"/>
          </a:xfrm>
        </p:spPr>
        <p:txBody>
          <a:bodyPr/>
          <a:lstStyle/>
          <a:p>
            <a:r>
              <a:rPr lang="en-US" dirty="0" smtClean="0"/>
              <a:t>Components</a:t>
            </a:r>
            <a:endParaRPr lang="en-US" dirty="0"/>
          </a:p>
        </p:txBody>
      </p:sp>
      <p:sp>
        <p:nvSpPr>
          <p:cNvPr id="3" name="Content Placeholder 2"/>
          <p:cNvSpPr>
            <a:spLocks noGrp="1"/>
          </p:cNvSpPr>
          <p:nvPr>
            <p:ph idx="1"/>
          </p:nvPr>
        </p:nvSpPr>
        <p:spPr>
          <a:xfrm>
            <a:off x="838200" y="638629"/>
            <a:ext cx="10515600" cy="5538334"/>
          </a:xfrm>
        </p:spPr>
        <p:txBody>
          <a:bodyPr/>
          <a:lstStyle/>
          <a:p>
            <a:pPr marL="0" indent="0">
              <a:buNone/>
            </a:pPr>
            <a:endParaRPr lang="en-US" dirty="0"/>
          </a:p>
        </p:txBody>
      </p:sp>
      <p:grpSp>
        <p:nvGrpSpPr>
          <p:cNvPr id="4" name="Group 3"/>
          <p:cNvGrpSpPr/>
          <p:nvPr/>
        </p:nvGrpSpPr>
        <p:grpSpPr>
          <a:xfrm>
            <a:off x="662059" y="1059542"/>
            <a:ext cx="10691741" cy="5141232"/>
            <a:chOff x="1685922" y="1624409"/>
            <a:chExt cx="9901242" cy="4244685"/>
          </a:xfrm>
        </p:grpSpPr>
        <p:sp>
          <p:nvSpPr>
            <p:cNvPr id="5" name="Oval 4"/>
            <p:cNvSpPr/>
            <p:nvPr/>
          </p:nvSpPr>
          <p:spPr>
            <a:xfrm>
              <a:off x="1685922" y="1991889"/>
              <a:ext cx="4100513" cy="387720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57425" y="2606252"/>
              <a:ext cx="2886075" cy="2728912"/>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28925" y="3220614"/>
              <a:ext cx="1771652" cy="161448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00410" y="3592085"/>
              <a:ext cx="871538" cy="857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7"/>
            </p:cNvCxnSpPr>
            <p:nvPr/>
          </p:nvCxnSpPr>
          <p:spPr>
            <a:xfrm>
              <a:off x="5185929" y="2559693"/>
              <a:ext cx="1614924" cy="524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4" idx="1"/>
            </p:cNvCxnSpPr>
            <p:nvPr/>
          </p:nvCxnSpPr>
          <p:spPr>
            <a:xfrm>
              <a:off x="5057786" y="3443289"/>
              <a:ext cx="1757349" cy="240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5" idx="1"/>
            </p:cNvCxnSpPr>
            <p:nvPr/>
          </p:nvCxnSpPr>
          <p:spPr>
            <a:xfrm>
              <a:off x="4600577" y="4027857"/>
              <a:ext cx="2214558" cy="4406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5"/>
              <a:endCxn id="16" idx="1"/>
            </p:cNvCxnSpPr>
            <p:nvPr/>
          </p:nvCxnSpPr>
          <p:spPr>
            <a:xfrm>
              <a:off x="4044314" y="4323796"/>
              <a:ext cx="2770822" cy="1088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15135" y="1624409"/>
              <a:ext cx="4772029" cy="15823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Dimensions: </a:t>
              </a:r>
            </a:p>
            <a:p>
              <a:r>
                <a:rPr lang="en-US" dirty="0" smtClean="0">
                  <a:solidFill>
                    <a:schemeClr val="tx1"/>
                  </a:solidFill>
                </a:rPr>
                <a:t>(1) Professional knowledge, </a:t>
              </a:r>
            </a:p>
            <a:p>
              <a:r>
                <a:rPr lang="en-US" dirty="0" smtClean="0">
                  <a:solidFill>
                    <a:schemeClr val="tx1"/>
                  </a:solidFill>
                </a:rPr>
                <a:t>(2) Professional teaching and learning process, </a:t>
              </a:r>
            </a:p>
            <a:p>
              <a:r>
                <a:rPr lang="en-US" dirty="0" smtClean="0">
                  <a:solidFill>
                    <a:schemeClr val="tx1"/>
                  </a:solidFill>
                </a:rPr>
                <a:t>(3) Personal and </a:t>
              </a:r>
              <a:r>
                <a:rPr lang="en-US" dirty="0">
                  <a:solidFill>
                    <a:schemeClr val="tx1"/>
                  </a:solidFill>
                </a:rPr>
                <a:t>p</a:t>
              </a:r>
              <a:r>
                <a:rPr lang="en-US" dirty="0" smtClean="0">
                  <a:solidFill>
                    <a:schemeClr val="tx1"/>
                  </a:solidFill>
                </a:rPr>
                <a:t>rofessional attributes, &amp; </a:t>
              </a:r>
            </a:p>
            <a:p>
              <a:r>
                <a:rPr lang="en-US" dirty="0" smtClean="0">
                  <a:solidFill>
                    <a:schemeClr val="tx1"/>
                  </a:solidFill>
                </a:rPr>
                <a:t>(4) Professional communities</a:t>
              </a:r>
            </a:p>
            <a:p>
              <a:r>
                <a:rPr lang="en-US" dirty="0" smtClean="0">
                  <a:solidFill>
                    <a:srgbClr val="FF0000"/>
                  </a:solidFill>
                </a:rPr>
                <a:t>*4 dimensions are not mutually exclusive</a:t>
              </a:r>
              <a:endParaRPr lang="en-US" dirty="0">
                <a:solidFill>
                  <a:srgbClr val="FF0000"/>
                </a:solidFill>
              </a:endParaRPr>
            </a:p>
          </p:txBody>
        </p:sp>
        <p:sp>
          <p:nvSpPr>
            <p:cNvPr id="14" name="Rectangle 13"/>
            <p:cNvSpPr/>
            <p:nvPr/>
          </p:nvSpPr>
          <p:spPr>
            <a:xfrm>
              <a:off x="6815135" y="3426718"/>
              <a:ext cx="2000250" cy="514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Standards</a:t>
              </a:r>
              <a:endParaRPr lang="en-US" dirty="0">
                <a:solidFill>
                  <a:schemeClr val="tx1"/>
                </a:solidFill>
              </a:endParaRPr>
            </a:p>
          </p:txBody>
        </p:sp>
        <p:sp>
          <p:nvSpPr>
            <p:cNvPr id="15" name="Rectangle 14"/>
            <p:cNvSpPr/>
            <p:nvPr/>
          </p:nvSpPr>
          <p:spPr>
            <a:xfrm>
              <a:off x="6815135" y="4211368"/>
              <a:ext cx="2000250" cy="514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Indicators</a:t>
              </a:r>
              <a:endParaRPr lang="en-US" dirty="0">
                <a:solidFill>
                  <a:schemeClr val="tx1"/>
                </a:solidFill>
              </a:endParaRPr>
            </a:p>
          </p:txBody>
        </p:sp>
        <p:sp>
          <p:nvSpPr>
            <p:cNvPr id="16" name="Rectangle 15"/>
            <p:cNvSpPr/>
            <p:nvPr/>
          </p:nvSpPr>
          <p:spPr>
            <a:xfrm>
              <a:off x="6815135" y="5155066"/>
              <a:ext cx="2953398" cy="514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71 local descriptors </a:t>
              </a:r>
              <a:endParaRPr lang="en-US" sz="2400" b="1" dirty="0">
                <a:solidFill>
                  <a:srgbClr val="FF0000"/>
                </a:solidFill>
              </a:endParaRPr>
            </a:p>
          </p:txBody>
        </p:sp>
      </p:grpSp>
    </p:spTree>
    <p:extLst>
      <p:ext uri="{BB962C8B-B14F-4D97-AF65-F5344CB8AC3E}">
        <p14:creationId xmlns:p14="http://schemas.microsoft.com/office/powerpoint/2010/main" val="557553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361"/>
            <a:ext cx="10515600" cy="1325563"/>
          </a:xfrm>
        </p:spPr>
        <p:txBody>
          <a:bodyPr/>
          <a:lstStyle/>
          <a:p>
            <a:r>
              <a:rPr lang="en-US" dirty="0" smtClean="0"/>
              <a:t>Dimension 1: Professional Knowledge</a:t>
            </a:r>
            <a:endParaRPr lang="en-US" dirty="0"/>
          </a:p>
        </p:txBody>
      </p:sp>
      <p:sp>
        <p:nvSpPr>
          <p:cNvPr id="5" name="Content Placeholder 4"/>
          <p:cNvSpPr>
            <a:spLocks noGrp="1"/>
          </p:cNvSpPr>
          <p:nvPr>
            <p:ph idx="1"/>
          </p:nvPr>
        </p:nvSpPr>
        <p:spPr/>
        <p:txBody>
          <a:bodyPr/>
          <a:lstStyle/>
          <a:p>
            <a:endParaRPr lang="en-US" dirty="0"/>
          </a:p>
        </p:txBody>
      </p:sp>
      <p:sp>
        <p:nvSpPr>
          <p:cNvPr id="7" name="Rectangle 6"/>
          <p:cNvSpPr/>
          <p:nvPr/>
        </p:nvSpPr>
        <p:spPr>
          <a:xfrm>
            <a:off x="838200" y="1825625"/>
            <a:ext cx="10632141" cy="4351338"/>
          </a:xfrm>
          <a:prstGeom prst="rect">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Standard 1: Knowledge of Mathematics</a:t>
            </a:r>
          </a:p>
          <a:p>
            <a:r>
              <a:rPr lang="en-US" sz="2400" dirty="0" smtClean="0">
                <a:solidFill>
                  <a:schemeClr val="tx1"/>
                </a:solidFill>
              </a:rPr>
              <a:t>Indicator 1: Knowledge of the discipline of mathematics </a:t>
            </a:r>
          </a:p>
          <a:p>
            <a:endParaRPr lang="en-US" dirty="0" smtClean="0">
              <a:solidFill>
                <a:schemeClr val="tx1"/>
              </a:solidFill>
            </a:endParaRPr>
          </a:p>
          <a:p>
            <a:r>
              <a:rPr lang="en-US" sz="2000" b="1" i="1" dirty="0" smtClean="0">
                <a:solidFill>
                  <a:schemeClr val="tx1"/>
                </a:solidFill>
              </a:rPr>
              <a:t>Local descriptors (5)</a:t>
            </a:r>
          </a:p>
          <a:p>
            <a:r>
              <a:rPr lang="en-US" sz="2000" dirty="0" smtClean="0">
                <a:solidFill>
                  <a:schemeClr val="tx1"/>
                </a:solidFill>
              </a:rPr>
              <a:t>LD1: Understanding the nature and scope of mathematical content expected to be taught throughout the curriculum</a:t>
            </a:r>
          </a:p>
          <a:p>
            <a:r>
              <a:rPr lang="en-US" sz="2000" dirty="0" smtClean="0">
                <a:solidFill>
                  <a:schemeClr val="tx1"/>
                </a:solidFill>
              </a:rPr>
              <a:t>LD2: Understanding a body of mathematical knowledge that is relevant to teaching and consistent with the fundamental principles of mathematics</a:t>
            </a:r>
          </a:p>
          <a:p>
            <a:r>
              <a:rPr lang="en-US" sz="2000" dirty="0" smtClean="0">
                <a:solidFill>
                  <a:schemeClr val="tx1"/>
                </a:solidFill>
              </a:rPr>
              <a:t>LD3: Ability to explain the fundamentals principles of mathematics in terms of precision, definitions, reasoning, coherence and purposefully</a:t>
            </a:r>
          </a:p>
          <a:p>
            <a:r>
              <a:rPr lang="en-US" sz="2000" dirty="0" smtClean="0">
                <a:solidFill>
                  <a:schemeClr val="tx1"/>
                </a:solidFill>
              </a:rPr>
              <a:t>LD4: Understanding of subject matter concepts and how these concepts related to form larger body of knowledge</a:t>
            </a:r>
          </a:p>
          <a:p>
            <a:r>
              <a:rPr lang="en-US" sz="2000" dirty="0" smtClean="0">
                <a:solidFill>
                  <a:schemeClr val="tx1"/>
                </a:solidFill>
              </a:rPr>
              <a:t>LD5: Understanding of mathematics content expected to be taught at a particular level </a:t>
            </a:r>
            <a:endParaRPr lang="en-US" sz="2000" dirty="0">
              <a:solidFill>
                <a:schemeClr val="tx1"/>
              </a:solidFill>
            </a:endParaRPr>
          </a:p>
        </p:txBody>
      </p:sp>
    </p:spTree>
    <p:extLst>
      <p:ext uri="{BB962C8B-B14F-4D97-AF65-F5344CB8AC3E}">
        <p14:creationId xmlns:p14="http://schemas.microsoft.com/office/powerpoint/2010/main" val="224450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2: Professional Teaching</a:t>
            </a:r>
            <a:endParaRPr lang="en-US" dirty="0"/>
          </a:p>
        </p:txBody>
      </p:sp>
      <p:sp>
        <p:nvSpPr>
          <p:cNvPr id="3" name="Content Placeholder 2"/>
          <p:cNvSpPr>
            <a:spLocks noGrp="1"/>
          </p:cNvSpPr>
          <p:nvPr>
            <p:ph idx="1"/>
          </p:nvPr>
        </p:nvSpPr>
        <p:spPr>
          <a:solidFill>
            <a:srgbClr val="FFFF66"/>
          </a:solidFill>
          <a:ln w="28575">
            <a:solidFill>
              <a:srgbClr val="0070C0"/>
            </a:solidFill>
          </a:ln>
        </p:spPr>
        <p:txBody>
          <a:bodyPr>
            <a:normAutofit lnSpcReduction="10000"/>
          </a:bodyPr>
          <a:lstStyle/>
          <a:p>
            <a:pPr marL="0" indent="0">
              <a:buNone/>
            </a:pPr>
            <a:r>
              <a:rPr lang="en-US" dirty="0" smtClean="0"/>
              <a:t>Standard 3: Implementing teaching strategies</a:t>
            </a:r>
          </a:p>
          <a:p>
            <a:pPr marL="0" indent="0">
              <a:buNone/>
            </a:pPr>
            <a:r>
              <a:rPr lang="en-US" dirty="0" smtClean="0"/>
              <a:t>Indicator 1:Use of effective communication</a:t>
            </a:r>
          </a:p>
          <a:p>
            <a:pPr marL="0" indent="0">
              <a:buNone/>
            </a:pPr>
            <a:r>
              <a:rPr lang="en-US" dirty="0" smtClean="0"/>
              <a:t>3 local descriptors (LD):</a:t>
            </a:r>
          </a:p>
          <a:p>
            <a:pPr marL="0" indent="0">
              <a:buNone/>
            </a:pPr>
            <a:r>
              <a:rPr lang="en-US" dirty="0" smtClean="0"/>
              <a:t>LD1: Employ a variety of effective discussions (pair, group and whole class) </a:t>
            </a:r>
            <a:r>
              <a:rPr lang="en-US" dirty="0" err="1" smtClean="0"/>
              <a:t>maximising</a:t>
            </a:r>
            <a:r>
              <a:rPr lang="en-US" dirty="0" smtClean="0"/>
              <a:t> the opportunities for students meaningful learning and interest in mathematics </a:t>
            </a:r>
          </a:p>
          <a:p>
            <a:pPr marL="0" indent="0">
              <a:buNone/>
            </a:pPr>
            <a:r>
              <a:rPr lang="en-US" dirty="0" smtClean="0"/>
              <a:t>LD2: </a:t>
            </a:r>
            <a:r>
              <a:rPr lang="en-US" dirty="0" err="1"/>
              <a:t>U</a:t>
            </a:r>
            <a:r>
              <a:rPr lang="en-US" dirty="0" err="1" smtClean="0"/>
              <a:t>tilise</a:t>
            </a:r>
            <a:r>
              <a:rPr lang="en-US" dirty="0" smtClean="0"/>
              <a:t> mathematically effective communication either verbally or in written form</a:t>
            </a:r>
          </a:p>
          <a:p>
            <a:pPr marL="0" indent="0">
              <a:buNone/>
            </a:pPr>
            <a:r>
              <a:rPr lang="en-US" dirty="0" smtClean="0"/>
              <a:t>LD3: Encourage communications that promote justification and reasoning in the learning of mathematics</a:t>
            </a:r>
            <a:endParaRPr lang="en-US" dirty="0"/>
          </a:p>
        </p:txBody>
      </p:sp>
    </p:spTree>
    <p:extLst>
      <p:ext uri="{BB962C8B-B14F-4D97-AF65-F5344CB8AC3E}">
        <p14:creationId xmlns:p14="http://schemas.microsoft.com/office/powerpoint/2010/main" val="2534977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3: </a:t>
            </a:r>
            <a:br>
              <a:rPr lang="en-US" dirty="0" smtClean="0"/>
            </a:br>
            <a:r>
              <a:rPr lang="en-US" dirty="0" smtClean="0"/>
              <a:t>Personal and Professional Attributes</a:t>
            </a:r>
            <a:endParaRPr lang="en-US" dirty="0"/>
          </a:p>
        </p:txBody>
      </p:sp>
      <p:sp>
        <p:nvSpPr>
          <p:cNvPr id="3" name="Content Placeholder 2"/>
          <p:cNvSpPr>
            <a:spLocks noGrp="1"/>
          </p:cNvSpPr>
          <p:nvPr>
            <p:ph idx="1"/>
          </p:nvPr>
        </p:nvSpPr>
        <p:spPr>
          <a:solidFill>
            <a:schemeClr val="accent1">
              <a:lumMod val="20000"/>
              <a:lumOff val="80000"/>
            </a:schemeClr>
          </a:solidFill>
          <a:ln w="28575">
            <a:solidFill>
              <a:schemeClr val="tx1"/>
            </a:solidFill>
          </a:ln>
        </p:spPr>
        <p:txBody>
          <a:bodyPr>
            <a:normAutofit/>
          </a:bodyPr>
          <a:lstStyle/>
          <a:p>
            <a:pPr marL="0" indent="0">
              <a:buNone/>
            </a:pPr>
            <a:r>
              <a:rPr lang="en-US" sz="3200" dirty="0" smtClean="0"/>
              <a:t>Standard 2: Personal professional development</a:t>
            </a:r>
          </a:p>
          <a:p>
            <a:pPr marL="0" indent="0">
              <a:buNone/>
            </a:pPr>
            <a:r>
              <a:rPr lang="en-US" sz="3200" dirty="0" smtClean="0"/>
              <a:t>Indicator 1: Commit to lifelong learning and personal development</a:t>
            </a:r>
          </a:p>
          <a:p>
            <a:pPr marL="0" indent="0">
              <a:buNone/>
            </a:pPr>
            <a:r>
              <a:rPr lang="en-US" sz="3200" dirty="0" smtClean="0"/>
              <a:t>1 local descriptor (LD):</a:t>
            </a:r>
          </a:p>
          <a:p>
            <a:pPr marL="0" indent="0">
              <a:buNone/>
            </a:pPr>
            <a:r>
              <a:rPr lang="en-US" sz="3200" dirty="0" smtClean="0"/>
              <a:t>LD1: Continuously enrich and upgrade knowledge and skills pertaining to mathematics and mathematics teaching</a:t>
            </a:r>
            <a:endParaRPr lang="en-US" sz="3200" dirty="0"/>
          </a:p>
        </p:txBody>
      </p:sp>
    </p:spTree>
    <p:extLst>
      <p:ext uri="{BB962C8B-B14F-4D97-AF65-F5344CB8AC3E}">
        <p14:creationId xmlns:p14="http://schemas.microsoft.com/office/powerpoint/2010/main" val="231347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4: Professional Communities </a:t>
            </a:r>
            <a:endParaRPr lang="en-US" dirty="0"/>
          </a:p>
        </p:txBody>
      </p:sp>
      <p:sp>
        <p:nvSpPr>
          <p:cNvPr id="3" name="Content Placeholder 2"/>
          <p:cNvSpPr>
            <a:spLocks noGrp="1"/>
          </p:cNvSpPr>
          <p:nvPr>
            <p:ph idx="1"/>
          </p:nvPr>
        </p:nvSpPr>
        <p:spPr>
          <a:solidFill>
            <a:srgbClr val="99FF33"/>
          </a:solidFill>
          <a:ln w="28575">
            <a:solidFill>
              <a:schemeClr val="tx1"/>
            </a:solidFill>
          </a:ln>
        </p:spPr>
        <p:txBody>
          <a:bodyPr/>
          <a:lstStyle/>
          <a:p>
            <a:pPr marL="0" indent="0">
              <a:buNone/>
            </a:pPr>
            <a:r>
              <a:rPr lang="en-US" dirty="0" smtClean="0"/>
              <a:t>Standard 2: Professional Communities at schools</a:t>
            </a:r>
          </a:p>
          <a:p>
            <a:pPr marL="0" indent="0">
              <a:buNone/>
            </a:pPr>
            <a:r>
              <a:rPr lang="en-US" dirty="0" smtClean="0"/>
              <a:t>Indicator 2: Participate in the school-based professional learning community (e.g., mentoring, lesson study)</a:t>
            </a:r>
          </a:p>
          <a:p>
            <a:pPr marL="0" indent="0">
              <a:buNone/>
            </a:pPr>
            <a:r>
              <a:rPr lang="en-US" dirty="0" smtClean="0"/>
              <a:t>3 local descriptors:</a:t>
            </a:r>
          </a:p>
          <a:p>
            <a:pPr marL="0" indent="0">
              <a:buNone/>
            </a:pPr>
            <a:r>
              <a:rPr lang="en-US" dirty="0" smtClean="0"/>
              <a:t>LD1: Participate in school based staff development programs</a:t>
            </a:r>
          </a:p>
          <a:p>
            <a:pPr marL="0" indent="0">
              <a:buNone/>
            </a:pPr>
            <a:r>
              <a:rPr lang="en-US" dirty="0" smtClean="0"/>
              <a:t>LD2: Volunteer to participate in school based research groups</a:t>
            </a:r>
          </a:p>
          <a:p>
            <a:pPr marL="0" indent="0">
              <a:buNone/>
            </a:pPr>
            <a:r>
              <a:rPr lang="en-US" dirty="0" smtClean="0"/>
              <a:t>LD3: Sharing best practices in teaching mathematics </a:t>
            </a:r>
            <a:endParaRPr lang="en-US" dirty="0"/>
          </a:p>
        </p:txBody>
      </p:sp>
    </p:spTree>
    <p:extLst>
      <p:ext uri="{BB962C8B-B14F-4D97-AF65-F5344CB8AC3E}">
        <p14:creationId xmlns:p14="http://schemas.microsoft.com/office/powerpoint/2010/main" val="86347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0" y="494080"/>
            <a:ext cx="10515600" cy="818906"/>
          </a:xfrm>
        </p:spPr>
        <p:txBody>
          <a:bodyPr>
            <a:normAutofit/>
          </a:bodyPr>
          <a:lstStyle/>
          <a:p>
            <a:r>
              <a:rPr lang="en-US" sz="3200" dirty="0">
                <a:solidFill>
                  <a:srgbClr val="FF0000"/>
                </a:solidFill>
              </a:rPr>
              <a:t>Please refers to the booklet for other local descriptors details</a:t>
            </a:r>
            <a:endParaRPr lang="en-US" sz="3200" dirty="0"/>
          </a:p>
        </p:txBody>
      </p:sp>
      <p:sp>
        <p:nvSpPr>
          <p:cNvPr id="3" name="Content Placeholder 2"/>
          <p:cNvSpPr>
            <a:spLocks noGrp="1"/>
          </p:cNvSpPr>
          <p:nvPr>
            <p:ph idx="1"/>
          </p:nvPr>
        </p:nvSpPr>
        <p:spPr>
          <a:xfrm>
            <a:off x="899374" y="1101969"/>
            <a:ext cx="10515600" cy="4863978"/>
          </a:xfrm>
        </p:spPr>
        <p:txBody>
          <a:bodyPr/>
          <a:lstStyle/>
          <a:p>
            <a:pPr marL="0" indent="0">
              <a:buNone/>
            </a:pPr>
            <a:r>
              <a:rPr lang="en-US" dirty="0" smtClean="0"/>
              <a:t> </a:t>
            </a:r>
            <a:endParaRPr lang="en-US" sz="4800" dirty="0">
              <a:solidFill>
                <a:srgbClr val="FF000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74" y="1242646"/>
            <a:ext cx="7884382" cy="519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54769" y="1676401"/>
            <a:ext cx="4161693" cy="45954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319847" y="3373959"/>
            <a:ext cx="2297723" cy="1200329"/>
          </a:xfrm>
          <a:prstGeom prst="rect">
            <a:avLst/>
          </a:prstGeom>
          <a:noFill/>
        </p:spPr>
        <p:txBody>
          <a:bodyPr wrap="square" rtlCol="0">
            <a:spAutoFit/>
          </a:bodyPr>
          <a:lstStyle/>
          <a:p>
            <a:r>
              <a:rPr lang="en-US" sz="3600" dirty="0" smtClean="0">
                <a:solidFill>
                  <a:srgbClr val="FD3701"/>
                </a:solidFill>
              </a:rPr>
              <a:t>Local Descriptors </a:t>
            </a:r>
            <a:endParaRPr lang="en-US" sz="3600" dirty="0">
              <a:solidFill>
                <a:srgbClr val="FD3701"/>
              </a:solidFill>
            </a:endParaRPr>
          </a:p>
        </p:txBody>
      </p:sp>
      <p:sp>
        <p:nvSpPr>
          <p:cNvPr id="8" name="Right Brace 7"/>
          <p:cNvSpPr/>
          <p:nvPr/>
        </p:nvSpPr>
        <p:spPr>
          <a:xfrm>
            <a:off x="8783756" y="1781908"/>
            <a:ext cx="442306" cy="4489939"/>
          </a:xfrm>
          <a:prstGeom prst="rightBrac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0446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lstStyle/>
          <a:p>
            <a:r>
              <a:rPr lang="en-US" dirty="0" smtClean="0"/>
              <a:t>The current MMTQS could be further revised and improved by getting more feedback in terms of its usability and practicality from the school administrators and teachers.  </a:t>
            </a:r>
            <a:endParaRPr lang="en-US" dirty="0"/>
          </a:p>
        </p:txBody>
      </p:sp>
    </p:spTree>
    <p:extLst>
      <p:ext uri="{BB962C8B-B14F-4D97-AF65-F5344CB8AC3E}">
        <p14:creationId xmlns:p14="http://schemas.microsoft.com/office/powerpoint/2010/main" val="102435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Use:</a:t>
            </a:r>
            <a:endParaRPr lang="en-US" dirty="0"/>
          </a:p>
        </p:txBody>
      </p:sp>
      <p:sp>
        <p:nvSpPr>
          <p:cNvPr id="3" name="Content Placeholder 2"/>
          <p:cNvSpPr>
            <a:spLocks noGrp="1"/>
          </p:cNvSpPr>
          <p:nvPr>
            <p:ph idx="1"/>
          </p:nvPr>
        </p:nvSpPr>
        <p:spPr/>
        <p:txBody>
          <a:bodyPr/>
          <a:lstStyle/>
          <a:p>
            <a:r>
              <a:rPr lang="en-US" dirty="0"/>
              <a:t>As a nation initiative, the Malaysian Mathematics Teacher Quality Standards could be used as an inspirational guidance for the other developing countries in the Southeast Asia region which attempt to develop their own mathematics teachers’ quality standards and </a:t>
            </a:r>
            <a:r>
              <a:rPr lang="en-US" dirty="0" smtClean="0"/>
              <a:t>indicators;</a:t>
            </a:r>
          </a:p>
          <a:p>
            <a:r>
              <a:rPr lang="en-US" dirty="0" smtClean="0"/>
              <a:t>As an evaluation tool for teacher professional development related-educational </a:t>
            </a:r>
            <a:r>
              <a:rPr lang="en-US" dirty="0" err="1" smtClean="0"/>
              <a:t>programme</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249414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a:t>
            </a:r>
            <a:br>
              <a:rPr lang="en-US" dirty="0" smtClean="0"/>
            </a:br>
            <a:r>
              <a:rPr lang="en-US" dirty="0" smtClean="0"/>
              <a:t> </a:t>
            </a:r>
            <a:endParaRPr lang="en-US" dirty="0"/>
          </a:p>
        </p:txBody>
      </p:sp>
      <p:sp>
        <p:nvSpPr>
          <p:cNvPr id="3" name="Content Placeholder 2"/>
          <p:cNvSpPr>
            <a:spLocks noGrp="1"/>
          </p:cNvSpPr>
          <p:nvPr>
            <p:ph idx="1"/>
          </p:nvPr>
        </p:nvSpPr>
        <p:spPr>
          <a:xfrm>
            <a:off x="703730" y="1216165"/>
            <a:ext cx="10515600" cy="4351338"/>
          </a:xfrm>
        </p:spPr>
        <p:txBody>
          <a:bodyPr/>
          <a:lstStyle/>
          <a:p>
            <a:r>
              <a:rPr lang="en-US" dirty="0" smtClean="0"/>
              <a:t>Generally conceptualized without a clear cut among pre and in-service teachers, and types of schools (e.g., National primary school, National type primary school, National type Tamil school). </a:t>
            </a:r>
          </a:p>
        </p:txBody>
      </p:sp>
    </p:spTree>
    <p:extLst>
      <p:ext uri="{BB962C8B-B14F-4D97-AF65-F5344CB8AC3E}">
        <p14:creationId xmlns:p14="http://schemas.microsoft.com/office/powerpoint/2010/main" val="1308083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General versus Specific</a:t>
            </a:r>
          </a:p>
          <a:p>
            <a:r>
              <a:rPr lang="en-US" dirty="0" smtClean="0"/>
              <a:t>Mathematics teacher quality: Does cultural influences really matters? </a:t>
            </a:r>
            <a:endParaRPr lang="en-US" dirty="0"/>
          </a:p>
          <a:p>
            <a:endParaRPr lang="en-US" dirty="0"/>
          </a:p>
        </p:txBody>
      </p:sp>
    </p:spTree>
    <p:extLst>
      <p:ext uri="{BB962C8B-B14F-4D97-AF65-F5344CB8AC3E}">
        <p14:creationId xmlns:p14="http://schemas.microsoft.com/office/powerpoint/2010/main" val="4212790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912346"/>
          </a:xfrm>
        </p:spPr>
        <p:txBody>
          <a:bodyPr/>
          <a:lstStyle/>
          <a:p>
            <a:r>
              <a:rPr lang="en-US" dirty="0"/>
              <a:t>Malaysian Teacher Standards (MTS):</a:t>
            </a:r>
          </a:p>
        </p:txBody>
      </p:sp>
      <p:sp>
        <p:nvSpPr>
          <p:cNvPr id="6" name="Content Placeholder 5"/>
          <p:cNvSpPr>
            <a:spLocks noGrp="1"/>
          </p:cNvSpPr>
          <p:nvPr>
            <p:ph sz="half" idx="2"/>
          </p:nvPr>
        </p:nvSpPr>
        <p:spPr/>
        <p:txBody>
          <a:bodyPr/>
          <a:lstStyle/>
          <a:p>
            <a:r>
              <a:rPr lang="en-US" dirty="0"/>
              <a:t>3 domains stated in </a:t>
            </a:r>
            <a:r>
              <a:rPr lang="en-US" dirty="0" smtClean="0"/>
              <a:t>MTS:</a:t>
            </a:r>
            <a:endParaRPr lang="en-US" dirty="0"/>
          </a:p>
          <a:p>
            <a:pPr marL="514350" indent="-514350">
              <a:buAutoNum type="arabicParenBoth"/>
            </a:pPr>
            <a:r>
              <a:rPr lang="en-US" dirty="0"/>
              <a:t>Professional values within the teaching profession; </a:t>
            </a:r>
          </a:p>
          <a:p>
            <a:pPr marL="514350" indent="-514350">
              <a:buAutoNum type="arabicParenBoth"/>
            </a:pPr>
            <a:r>
              <a:rPr lang="en-US" dirty="0"/>
              <a:t>knowledge of understanding of education, subject matter, curriculum &amp; co-curriculum;</a:t>
            </a:r>
          </a:p>
          <a:p>
            <a:pPr marL="514350" indent="-514350">
              <a:buAutoNum type="arabicParenBoth"/>
            </a:pPr>
            <a:r>
              <a:rPr lang="en-US" dirty="0"/>
              <a:t>Skills of teaching and learning</a:t>
            </a:r>
          </a:p>
          <a:p>
            <a:pPr marL="0" indent="0">
              <a:buNone/>
            </a:pPr>
            <a:endParaRPr lang="en-US" dirty="0"/>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941293" y="1690688"/>
            <a:ext cx="4558553" cy="4486275"/>
          </a:xfrm>
          <a:prstGeom prst="rect">
            <a:avLst/>
          </a:prstGeom>
          <a:noFill/>
          <a:ln w="9525">
            <a:noFill/>
            <a:miter lim="800000"/>
            <a:headEnd/>
            <a:tailEnd/>
          </a:ln>
        </p:spPr>
      </p:pic>
    </p:spTree>
    <p:extLst>
      <p:ext uri="{BB962C8B-B14F-4D97-AF65-F5344CB8AC3E}">
        <p14:creationId xmlns:p14="http://schemas.microsoft.com/office/powerpoint/2010/main" val="309238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Large Scale Assessment </a:t>
            </a:r>
            <a:endParaRPr lang="en-MY" dirty="0"/>
          </a:p>
        </p:txBody>
      </p:sp>
      <p:pic>
        <p:nvPicPr>
          <p:cNvPr id="6" name="Content Placeholder 5" descr="http://timssandpirls.bc.edu/timss2011/images/ir-m.jpg"/>
          <p:cNvPicPr>
            <a:picLocks noGrp="1"/>
          </p:cNvPicPr>
          <p:nvPr>
            <p:ph sz="half" idx="1"/>
          </p:nvPr>
        </p:nvPicPr>
        <p:blipFill>
          <a:blip r:embed="rId2" cstate="print"/>
          <a:srcRect/>
          <a:stretch>
            <a:fillRect/>
          </a:stretch>
        </p:blipFill>
        <p:spPr bwMode="auto">
          <a:xfrm>
            <a:off x="1129553" y="1447800"/>
            <a:ext cx="4890247" cy="5410200"/>
          </a:xfrm>
          <a:prstGeom prst="rect">
            <a:avLst/>
          </a:prstGeom>
          <a:noFill/>
          <a:ln w="9525">
            <a:noFill/>
            <a:miter lim="800000"/>
            <a:headEnd/>
            <a:tailEnd/>
          </a:ln>
        </p:spPr>
      </p:pic>
      <p:pic>
        <p:nvPicPr>
          <p:cNvPr id="1026" name="Picture 2"/>
          <p:cNvPicPr>
            <a:picLocks noGrp="1" noChangeAspect="1" noChangeArrowheads="1"/>
          </p:cNvPicPr>
          <p:nvPr>
            <p:ph sz="half" idx="2"/>
          </p:nvPr>
        </p:nvPicPr>
        <p:blipFill>
          <a:blip r:embed="rId3" cstate="print"/>
          <a:srcRect/>
          <a:stretch>
            <a:fillRect/>
          </a:stretch>
        </p:blipFill>
        <p:spPr bwMode="auto">
          <a:xfrm>
            <a:off x="6172200" y="1447800"/>
            <a:ext cx="3505200" cy="4953000"/>
          </a:xfrm>
          <a:prstGeom prst="rect">
            <a:avLst/>
          </a:prstGeom>
          <a:noFill/>
          <a:ln w="9525">
            <a:noFill/>
            <a:miter lim="800000"/>
            <a:headEnd/>
            <a:tailEnd/>
          </a:ln>
        </p:spPr>
      </p:pic>
      <p:sp>
        <p:nvSpPr>
          <p:cNvPr id="3" name="Oval Callout 2"/>
          <p:cNvSpPr/>
          <p:nvPr/>
        </p:nvSpPr>
        <p:spPr>
          <a:xfrm>
            <a:off x="9049870" y="1290918"/>
            <a:ext cx="3012141" cy="1640541"/>
          </a:xfrm>
          <a:prstGeom prst="wedgeEllipseCallout">
            <a:avLst>
              <a:gd name="adj1" fmla="val -60608"/>
              <a:gd name="adj2" fmla="val 199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Mathematic literacy </a:t>
            </a:r>
          </a:p>
          <a:p>
            <a:pPr algn="ctr"/>
            <a:r>
              <a:rPr lang="en-US" dirty="0" smtClean="0">
                <a:solidFill>
                  <a:srgbClr val="FF0000"/>
                </a:solidFill>
              </a:rPr>
              <a:t>OECD average: 494</a:t>
            </a:r>
          </a:p>
          <a:p>
            <a:pPr algn="ctr"/>
            <a:r>
              <a:rPr lang="en-US" dirty="0" smtClean="0">
                <a:solidFill>
                  <a:srgbClr val="FF0000"/>
                </a:solidFill>
              </a:rPr>
              <a:t>Mean score:421</a:t>
            </a:r>
            <a:endParaRPr lang="en-US" dirty="0">
              <a:solidFill>
                <a:srgbClr val="FF0000"/>
              </a:solidFill>
            </a:endParaRPr>
          </a:p>
        </p:txBody>
      </p:sp>
    </p:spTree>
    <p:extLst>
      <p:ext uri="{BB962C8B-B14F-4D97-AF65-F5344CB8AC3E}">
        <p14:creationId xmlns:p14="http://schemas.microsoft.com/office/powerpoint/2010/main" val="152239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t>
            </a:r>
            <a:endParaRPr lang="en-US" dirty="0"/>
          </a:p>
        </p:txBody>
      </p:sp>
      <p:sp>
        <p:nvSpPr>
          <p:cNvPr id="3" name="Content Placeholder 2"/>
          <p:cNvSpPr>
            <a:spLocks noGrp="1"/>
          </p:cNvSpPr>
          <p:nvPr>
            <p:ph idx="1"/>
          </p:nvPr>
        </p:nvSpPr>
        <p:spPr/>
        <p:txBody>
          <a:bodyPr/>
          <a:lstStyle/>
          <a:p>
            <a:r>
              <a:rPr lang="en-US" dirty="0" smtClean="0"/>
              <a:t>Malaysian students’ performance in TIMSS 2011 and PISA 2012 have accelerated the momentum to develop the Malaysian mathematics teacher quality standards that serves as a guidance  which in turn, informs pedagogical and local educational policy making.  </a:t>
            </a:r>
          </a:p>
          <a:p>
            <a:endParaRPr lang="en-US" dirty="0"/>
          </a:p>
        </p:txBody>
      </p:sp>
      <p:sp>
        <p:nvSpPr>
          <p:cNvPr id="4" name="Bevel 3"/>
          <p:cNvSpPr/>
          <p:nvPr/>
        </p:nvSpPr>
        <p:spPr>
          <a:xfrm>
            <a:off x="1139371" y="3886653"/>
            <a:ext cx="9913257" cy="1454604"/>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Malaysian Teacher Standards is not specific to Mathematic subject!</a:t>
            </a:r>
            <a:endParaRPr lang="en-US" sz="3600" dirty="0">
              <a:solidFill>
                <a:schemeClr val="tx1"/>
              </a:solidFill>
            </a:endParaRPr>
          </a:p>
        </p:txBody>
      </p:sp>
    </p:spTree>
    <p:extLst>
      <p:ext uri="{BB962C8B-B14F-4D97-AF65-F5344CB8AC3E}">
        <p14:creationId xmlns:p14="http://schemas.microsoft.com/office/powerpoint/2010/main" val="337838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457" y="0"/>
            <a:ext cx="10515600" cy="1325563"/>
          </a:xfrm>
        </p:spPr>
        <p:txBody>
          <a:bodyPr>
            <a:normAutofit fontScale="90000"/>
          </a:bodyPr>
          <a:lstStyle/>
          <a:p>
            <a:r>
              <a:rPr lang="en-US" b="1" dirty="0" smtClean="0">
                <a:solidFill>
                  <a:srgbClr val="FF0000"/>
                </a:solidFill>
              </a:rPr>
              <a:t>Basic of Development –Southeast Asia Regional Standards-Mathematics Teachers (SEARS-MT)</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17714" y="1117601"/>
            <a:ext cx="11771086" cy="5979886"/>
          </a:xfrm>
          <a:prstGeom prst="rect">
            <a:avLst/>
          </a:prstGeom>
        </p:spPr>
      </p:pic>
    </p:spTree>
    <p:extLst>
      <p:ext uri="{BB962C8B-B14F-4D97-AF65-F5344CB8AC3E}">
        <p14:creationId xmlns:p14="http://schemas.microsoft.com/office/powerpoint/2010/main" val="392265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9" y="0"/>
            <a:ext cx="10515600" cy="1325563"/>
          </a:xfrm>
        </p:spPr>
        <p:txBody>
          <a:bodyPr/>
          <a:lstStyle/>
          <a:p>
            <a:r>
              <a:rPr lang="en-US" dirty="0" smtClean="0"/>
              <a:t>Purposes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6213971"/>
              </p:ext>
            </p:extLst>
          </p:nvPr>
        </p:nvGraphicFramePr>
        <p:xfrm>
          <a:off x="460829" y="1016000"/>
          <a:ext cx="11092542"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38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lstStyle/>
          <a:p>
            <a:r>
              <a:rPr lang="en-US" dirty="0" smtClean="0"/>
              <a:t>Collaborative inquiry approach</a:t>
            </a:r>
          </a:p>
          <a:p>
            <a:r>
              <a:rPr lang="en-US" dirty="0" smtClean="0"/>
              <a:t>Workshop: 12-13 June 2014, SEAMEO RECSAM, Penang, Malaysia</a:t>
            </a:r>
          </a:p>
          <a:p>
            <a:r>
              <a:rPr lang="en-US" dirty="0" smtClean="0"/>
              <a:t>Consultants and Participants:</a:t>
            </a:r>
          </a:p>
          <a:p>
            <a:pPr marL="0" indent="0">
              <a:buNone/>
            </a:pPr>
            <a:r>
              <a:rPr lang="en-US" dirty="0" smtClean="0"/>
              <a:t>25 educators from foreign and local universities, officers from Malaysian Ministry of Education, teacher training institutions, researchers, school teachers</a:t>
            </a:r>
            <a:endParaRPr lang="en-US" dirty="0"/>
          </a:p>
        </p:txBody>
      </p:sp>
    </p:spTree>
    <p:extLst>
      <p:ext uri="{BB962C8B-B14F-4D97-AF65-F5344CB8AC3E}">
        <p14:creationId xmlns:p14="http://schemas.microsoft.com/office/powerpoint/2010/main" val="365674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2477" cy="1325563"/>
          </a:xfrm>
        </p:spPr>
        <p:txBody>
          <a:bodyPr/>
          <a:lstStyle/>
          <a:p>
            <a:r>
              <a:rPr lang="en-US" dirty="0"/>
              <a:t>Workshop: 12-13 June 2014, SEAMEO RECSAM</a:t>
            </a:r>
          </a:p>
        </p:txBody>
      </p:sp>
      <p:sp>
        <p:nvSpPr>
          <p:cNvPr id="3" name="Content Placeholder 2"/>
          <p:cNvSpPr>
            <a:spLocks noGrp="1"/>
          </p:cNvSpPr>
          <p:nvPr>
            <p:ph idx="1"/>
          </p:nvPr>
        </p:nvSpPr>
        <p:spPr/>
        <p:txBody>
          <a:bodyPr/>
          <a:lstStyle/>
          <a:p>
            <a:endParaRPr lang="en-US" dirty="0"/>
          </a:p>
        </p:txBody>
      </p:sp>
      <p:pic>
        <p:nvPicPr>
          <p:cNvPr id="1026" name="Picture 2" descr="\\SRSVGEN-STOR\Staff\2014_Photos\SEARS-MT (12-13 Jun 2014)\DSC_6418.jpg"/>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t="24273" r="5834" b="3590"/>
          <a:stretch/>
        </p:blipFill>
        <p:spPr bwMode="auto">
          <a:xfrm>
            <a:off x="851175" y="1664676"/>
            <a:ext cx="10613995" cy="494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86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2477" cy="1325563"/>
          </a:xfrm>
        </p:spPr>
        <p:txBody>
          <a:bodyPr>
            <a:normAutofit/>
          </a:bodyPr>
          <a:lstStyle/>
          <a:p>
            <a:r>
              <a:rPr lang="en-US" sz="3600" b="1" dirty="0">
                <a:solidFill>
                  <a:srgbClr val="FF0000"/>
                </a:solidFill>
              </a:rPr>
              <a:t>Workshop: 12-13 June 2014, SEAMEO </a:t>
            </a:r>
            <a:r>
              <a:rPr lang="en-US" sz="3600" b="1" dirty="0" smtClean="0">
                <a:solidFill>
                  <a:srgbClr val="FF0000"/>
                </a:solidFill>
              </a:rPr>
              <a:t>RECSAM, Penang</a:t>
            </a:r>
            <a:endParaRPr lang="en-US" sz="3600" b="1" dirty="0">
              <a:solidFill>
                <a:srgbClr val="FF0000"/>
              </a:solidFill>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832337" y="1524000"/>
            <a:ext cx="10555381" cy="4706814"/>
            <a:chOff x="832337" y="1524000"/>
            <a:chExt cx="10555381" cy="4706814"/>
          </a:xfrm>
        </p:grpSpPr>
        <p:pic>
          <p:nvPicPr>
            <p:cNvPr id="2050" name="Picture 2" descr="\\SRSVGEN-STOR\Staff\2014_Photos\SEARS-MT (12-13 Jun 2014)\DSC_6398.jpg"/>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3267" t="21881" r="1817" b="20000"/>
            <a:stretch/>
          </p:blipFill>
          <p:spPr bwMode="auto">
            <a:xfrm>
              <a:off x="832337" y="1524000"/>
              <a:ext cx="5181601" cy="22977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RSVGEN-STOR\Staff\2014_Photos\SEARS-MT (12-13 Jun 2014)\DSC_6405.jpg"/>
            <p:cNvPicPr preferRelativeResize="0">
              <a:picLocks noChangeAspect="1" noChangeArrowheads="1"/>
            </p:cNvPicPr>
            <p:nvPr/>
          </p:nvPicPr>
          <p:blipFill rotWithShape="1">
            <a:blip r:embed="rId3" cstate="print">
              <a:extLst>
                <a:ext uri="{28A0092B-C50C-407E-A947-70E740481C1C}">
                  <a14:useLocalDpi xmlns:a14="http://schemas.microsoft.com/office/drawing/2010/main" val="0"/>
                </a:ext>
              </a:extLst>
            </a:blip>
            <a:srcRect t="5128" b="34701"/>
            <a:stretch/>
          </p:blipFill>
          <p:spPr bwMode="auto">
            <a:xfrm>
              <a:off x="6013938" y="1524000"/>
              <a:ext cx="5373780" cy="22977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RSVGEN-STOR\Staff\2014_Photos\SEARS-MT (12-13 Jun 2014)\DSC_6428.jpg"/>
            <p:cNvPicPr preferRelativeResize="0">
              <a:picLocks noChangeAspect="1" noChangeArrowheads="1"/>
            </p:cNvPicPr>
            <p:nvPr/>
          </p:nvPicPr>
          <p:blipFill rotWithShape="1">
            <a:blip r:embed="rId4" cstate="print">
              <a:extLst>
                <a:ext uri="{28A0092B-C50C-407E-A947-70E740481C1C}">
                  <a14:useLocalDpi xmlns:a14="http://schemas.microsoft.com/office/drawing/2010/main" val="0"/>
                </a:ext>
              </a:extLst>
            </a:blip>
            <a:srcRect t="19145" b="25470"/>
            <a:stretch/>
          </p:blipFill>
          <p:spPr bwMode="auto">
            <a:xfrm>
              <a:off x="832337" y="3821722"/>
              <a:ext cx="4044463" cy="23915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RSVGEN-STOR\Staff\2014_Photos\SEARS-MT (12-13 Jun 2014)\DSC_6441.jpg"/>
            <p:cNvPicPr preferRelativeResize="0">
              <a:picLocks noChangeAspect="1" noChangeArrowheads="1"/>
            </p:cNvPicPr>
            <p:nvPr/>
          </p:nvPicPr>
          <p:blipFill rotWithShape="1">
            <a:blip r:embed="rId5" cstate="print">
              <a:extLst>
                <a:ext uri="{28A0092B-C50C-407E-A947-70E740481C1C}">
                  <a14:useLocalDpi xmlns:a14="http://schemas.microsoft.com/office/drawing/2010/main" val="0"/>
                </a:ext>
              </a:extLst>
            </a:blip>
            <a:srcRect l="16666" t="18120" r="15213" b="11111"/>
            <a:stretch/>
          </p:blipFill>
          <p:spPr bwMode="auto">
            <a:xfrm>
              <a:off x="7870794" y="3821722"/>
              <a:ext cx="3516924" cy="2409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RSVGEN-STOR\Staff\2014_Photos\SEARS-MT (12-13 Jun 2014)\DSC_6399.jpg"/>
            <p:cNvPicPr preferRelativeResize="0">
              <a:picLocks noChangeAspect="1" noChangeArrowheads="1"/>
            </p:cNvPicPr>
            <p:nvPr/>
          </p:nvPicPr>
          <p:blipFill rotWithShape="1">
            <a:blip r:embed="rId6" cstate="print">
              <a:extLst>
                <a:ext uri="{28A0092B-C50C-407E-A947-70E740481C1C}">
                  <a14:useLocalDpi xmlns:a14="http://schemas.microsoft.com/office/drawing/2010/main" val="0"/>
                </a:ext>
              </a:extLst>
            </a:blip>
            <a:srcRect l="8037" t="15385" r="7266" b="12479"/>
            <a:stretch/>
          </p:blipFill>
          <p:spPr bwMode="auto">
            <a:xfrm>
              <a:off x="4220308" y="3821722"/>
              <a:ext cx="3856892" cy="23915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0435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TotalTime>
  <Words>732</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Malaysian Mathematics Teacher Quality standards</vt:lpstr>
      <vt:lpstr>Malaysian Teacher Standards (MTS):</vt:lpstr>
      <vt:lpstr>International Large Scale Assessment </vt:lpstr>
      <vt:lpstr>Rationale </vt:lpstr>
      <vt:lpstr>Basic of Development –Southeast Asia Regional Standards-Mathematics Teachers (SEARS-MT)</vt:lpstr>
      <vt:lpstr>Purposes</vt:lpstr>
      <vt:lpstr>Methodology </vt:lpstr>
      <vt:lpstr>Workshop: 12-13 June 2014, SEAMEO RECSAM</vt:lpstr>
      <vt:lpstr>Workshop: 12-13 June 2014, SEAMEO RECSAM, Penang</vt:lpstr>
      <vt:lpstr>Components</vt:lpstr>
      <vt:lpstr>Dimension 1: Professional Knowledge</vt:lpstr>
      <vt:lpstr>Dimension 2: Professional Teaching</vt:lpstr>
      <vt:lpstr>Dimension 3:  Personal and Professional Attributes</vt:lpstr>
      <vt:lpstr>Dimension 4: Professional Communities </vt:lpstr>
      <vt:lpstr>Please refers to the booklet for other local descriptors details</vt:lpstr>
      <vt:lpstr>Next step…</vt:lpstr>
      <vt:lpstr>Potential Use:</vt:lpstr>
      <vt:lpstr>Limitation  </vt:lpstr>
      <vt:lpstr>Highlights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Malaysian Mathematics Teacher standards</dc:title>
  <dc:creator>HP</dc:creator>
  <cp:lastModifiedBy>HP</cp:lastModifiedBy>
  <cp:revision>45</cp:revision>
  <dcterms:created xsi:type="dcterms:W3CDTF">2015-02-02T13:39:48Z</dcterms:created>
  <dcterms:modified xsi:type="dcterms:W3CDTF">2015-02-16T02:26:15Z</dcterms:modified>
</cp:coreProperties>
</file>